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303" r:id="rId2"/>
    <p:sldId id="305" r:id="rId3"/>
    <p:sldId id="306" r:id="rId4"/>
    <p:sldId id="256" r:id="rId5"/>
    <p:sldId id="309" r:id="rId6"/>
    <p:sldId id="292" r:id="rId7"/>
    <p:sldId id="258" r:id="rId8"/>
    <p:sldId id="322" r:id="rId9"/>
    <p:sldId id="311" r:id="rId10"/>
    <p:sldId id="267" r:id="rId11"/>
    <p:sldId id="319" r:id="rId12"/>
    <p:sldId id="313" r:id="rId13"/>
    <p:sldId id="295" r:id="rId14"/>
    <p:sldId id="297" r:id="rId15"/>
    <p:sldId id="323" r:id="rId16"/>
    <p:sldId id="355" r:id="rId17"/>
    <p:sldId id="336" r:id="rId18"/>
    <p:sldId id="337" r:id="rId19"/>
    <p:sldId id="338" r:id="rId20"/>
    <p:sldId id="339" r:id="rId21"/>
    <p:sldId id="314" r:id="rId22"/>
    <p:sldId id="280" r:id="rId23"/>
    <p:sldId id="321" r:id="rId24"/>
    <p:sldId id="281" r:id="rId25"/>
    <p:sldId id="333" r:id="rId26"/>
    <p:sldId id="357" r:id="rId27"/>
    <p:sldId id="356" r:id="rId28"/>
    <p:sldId id="344" r:id="rId29"/>
    <p:sldId id="315" r:id="rId30"/>
    <p:sldId id="283" r:id="rId31"/>
    <p:sldId id="331" r:id="rId32"/>
    <p:sldId id="284" r:id="rId33"/>
    <p:sldId id="285" r:id="rId34"/>
    <p:sldId id="347" r:id="rId35"/>
    <p:sldId id="348" r:id="rId36"/>
    <p:sldId id="349" r:id="rId37"/>
    <p:sldId id="350" r:id="rId38"/>
    <p:sldId id="346" r:id="rId39"/>
    <p:sldId id="329" r:id="rId40"/>
    <p:sldId id="330" r:id="rId41"/>
    <p:sldId id="317" r:id="rId42"/>
    <p:sldId id="304" r:id="rId4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E2F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7600" autoAdjust="0"/>
  </p:normalViewPr>
  <p:slideViewPr>
    <p:cSldViewPr>
      <p:cViewPr>
        <p:scale>
          <a:sx n="63" d="100"/>
          <a:sy n="63" d="100"/>
        </p:scale>
        <p:origin x="-74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39585-ED1A-4665-B266-681251FA9C9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4DBE1-4116-49CB-A79D-5D5A44BBD3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94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Добрый день, уважаемые коллеги!</a:t>
            </a:r>
          </a:p>
          <a:p>
            <a:endParaRPr lang="ru-RU" dirty="0"/>
          </a:p>
          <a:p>
            <a:r>
              <a:rPr lang="ru-RU" dirty="0"/>
              <a:t>В настоящее время вопросы послепродажного обслуживания становятся все более актуальными и востребованными.</a:t>
            </a:r>
          </a:p>
          <a:p>
            <a:r>
              <a:rPr lang="ru-RU" dirty="0"/>
              <a:t>Поэтому сегодня Вашему вниманию хотелось бы предложить подряд два доклада на эту тему:</a:t>
            </a:r>
          </a:p>
          <a:p>
            <a:endParaRPr lang="ru-RU" dirty="0"/>
          </a:p>
          <a:p>
            <a:r>
              <a:rPr lang="ru-RU" dirty="0"/>
              <a:t>Первый – посвящен вопросам методик и программных средств технико-экономического анализа систем технической эксплуатации (на примере сухопутной техники) </a:t>
            </a:r>
            <a:r>
              <a:rPr lang="ru-RU" baseline="0" dirty="0"/>
              <a:t>и применения результатов анализа при подготовке контрактов на жизненного цикла в части обеспечения технической эксплуатации.</a:t>
            </a:r>
          </a:p>
          <a:p>
            <a:endParaRPr lang="ru-RU" baseline="0" dirty="0"/>
          </a:p>
          <a:p>
            <a:r>
              <a:rPr lang="ru-RU" baseline="0" dirty="0"/>
              <a:t>Второй доклад посвящен программно-техническим средствам информационной поддержки процессов технической эксплуатации бронетанковой техники.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83F8-96EC-425B-90EC-B3F64B2EEC4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012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19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199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19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19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01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Выбор объекта восстановления и метода</a:t>
            </a:r>
            <a:r>
              <a:rPr lang="ru-RU" baseline="0" dirty="0"/>
              <a:t> восстановление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40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Выбор объекта восстановления и метода</a:t>
            </a:r>
            <a:r>
              <a:rPr lang="ru-RU" baseline="0" dirty="0"/>
              <a:t> восстановление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540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01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30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83F8-96EC-425B-90EC-B3F64B2EEC47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01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16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16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199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01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/>
              <a:t>… по тексту слайда 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83F8-96EC-425B-90EC-B3F64B2EEC47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1479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485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48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48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83F8-96EC-425B-90EC-B3F64B2EEC47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48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485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485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/>
              <a:t>… по тексту слайда 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83F8-96EC-425B-90EC-B3F64B2EEC47}" type="slidenum">
              <a:rPr lang="ru-RU" smtClean="0"/>
              <a:pPr/>
              <a:t>41</a:t>
            </a:fld>
            <a:endParaRPr lang="ru-RU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i="1" dirty="0"/>
              <a:t>… по тексту слайда 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83F8-96EC-425B-90EC-B3F64B2EEC47}" type="slidenum">
              <a:rPr lang="ru-RU" smtClean="0"/>
              <a:pPr/>
              <a:t>42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  <a:r>
              <a:rPr lang="ru-RU" baseline="0" dirty="0"/>
              <a:t> АЛП. ЛСИ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81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Результаты</a:t>
            </a:r>
            <a:r>
              <a:rPr lang="ru-RU" baseline="0" dirty="0"/>
              <a:t> АЛП. Свойства СЧ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007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Результаты АЛП. «План </a:t>
            </a:r>
            <a:r>
              <a:rPr lang="ru-RU" dirty="0" err="1"/>
              <a:t>ТОиР</a:t>
            </a:r>
            <a:r>
              <a:rPr lang="ru-RU" dirty="0"/>
              <a:t>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9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01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Состав работ для сценария 1 (пробег 50000 км в год)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01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Состав работ для сценария 2 (пробег 100 000 км в год)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4DBE1-4116-49CB-A79D-5D5A44BBD37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0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1D751-F019-4B67-A6C7-8D53D408E2E0}" type="datetime1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72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4CCA1-5459-46D0-ABA9-E12650BB4050}" type="datetime1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89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5FF5-77D3-4D31-A8C6-21884E3DD6A1}" type="datetime1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10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CA3B2-FF3E-4E7F-BDD0-64826CAB6665}" type="datetime1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21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65E98-8910-4960-A3D2-D49D0A24EE10}" type="datetime1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40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D0C35-DB82-4350-A1D3-49D798AE0604}" type="datetime1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8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D58-AD1A-4148-B836-F08CD527173C}" type="datetime1">
              <a:rPr lang="ru-RU" smtClean="0"/>
              <a:t>14.06.2018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32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F4AD4-624B-4DEF-B670-498575D1F32E}" type="datetime1">
              <a:rPr lang="ru-RU" smtClean="0"/>
              <a:t>14.06.2018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639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B4D-68AF-487C-9442-CCFB1563BF66}" type="datetime1">
              <a:rPr lang="ru-RU" smtClean="0"/>
              <a:t>14.06.2018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33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87176-BE90-458B-A9AB-D6860AEBA279}" type="datetime1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02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34C93-2BBC-46FB-99B5-3D8BE5D273DC}" type="datetime1">
              <a:rPr lang="ru-RU" smtClean="0"/>
              <a:t>14.06.2018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257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9E3A8-EDBA-42D7-B1A3-2E13D1334216}" type="datetime1">
              <a:rPr lang="ru-RU" smtClean="0"/>
              <a:t>14.06.2018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FC55-3520-453D-AEB8-CD2AD858A2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92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"/>
            <a:ext cx="9144000" cy="685833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35496" y="2007131"/>
            <a:ext cx="9144000" cy="21236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  <a:latin typeface="Arial Narrow" pitchFamily="34" charset="0"/>
              </a:rPr>
              <a:t>Проведение технико-экономического моделирования  процессов ТЭ в компьютерной системе </a:t>
            </a:r>
            <a:r>
              <a:rPr lang="en-US" sz="4400" b="1" dirty="0">
                <a:solidFill>
                  <a:schemeClr val="bg1"/>
                </a:solidFill>
                <a:latin typeface="Arial Narrow" pitchFamily="34" charset="0"/>
              </a:rPr>
              <a:t>Mercury LCM</a:t>
            </a:r>
            <a:endParaRPr lang="ru-RU" sz="44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6165304"/>
            <a:ext cx="3012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НИЦ</a:t>
            </a:r>
            <a:r>
              <a:rPr lang="en-US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«Прикладная Логистика»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340769"/>
            <a:ext cx="8397315" cy="4841826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395536" y="3861048"/>
            <a:ext cx="8397315" cy="217824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542770" y="5517232"/>
            <a:ext cx="4392488" cy="1044116"/>
          </a:xfrm>
          <a:prstGeom prst="wedgeRectCallout">
            <a:avLst>
              <a:gd name="adj1" fmla="val 40352"/>
              <a:gd name="adj2" fmla="val -72953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Состав работ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ТОиР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выполняемых на изделиях, эксплуатируемых по сценарию 1 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427984" y="1484784"/>
            <a:ext cx="4364868" cy="1080120"/>
          </a:xfrm>
          <a:prstGeom prst="wedgeRectCallout">
            <a:avLst>
              <a:gd name="adj1" fmla="val -63629"/>
              <a:gd name="adj2" fmla="val 101998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Сценарий эксплуатации: 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Сценарий 1</a:t>
            </a:r>
          </a:p>
          <a:p>
            <a:pPr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Средняя наработка изделия в год: </a:t>
            </a:r>
            <a:r>
              <a:rPr lang="en-US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38</a:t>
            </a:r>
            <a:r>
              <a:rPr lang="ru-RU" sz="1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000 км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46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8" y="1268760"/>
            <a:ext cx="8172400" cy="4712141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10" name="Группа 9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69608" y="3933056"/>
            <a:ext cx="8094879" cy="17281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4199384" y="1380009"/>
            <a:ext cx="4364868" cy="1080120"/>
          </a:xfrm>
          <a:prstGeom prst="wedgeRectCallout">
            <a:avLst>
              <a:gd name="adj1" fmla="val -52924"/>
              <a:gd name="adj2" fmla="val 116544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Сценарий эксплуатации: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Сценарий 2</a:t>
            </a:r>
          </a:p>
          <a:p>
            <a:pPr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Средняя наработка изделия в год: </a:t>
            </a:r>
            <a:r>
              <a:rPr lang="en-US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0 000 км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1024880" y="5517232"/>
            <a:ext cx="4392488" cy="1044116"/>
          </a:xfrm>
          <a:prstGeom prst="wedgeRectCallout">
            <a:avLst>
              <a:gd name="adj1" fmla="val 1537"/>
              <a:gd name="adj2" fmla="val -72040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Состав работ </a:t>
            </a:r>
            <a:r>
              <a:rPr lang="ru-RU" sz="14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ТОиР</a:t>
            </a: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выполняемых на изделиях, эксплуатируемых по сценарию 2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301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383311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Mercury LCM</a:t>
            </a: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- 2017</a:t>
            </a:r>
          </a:p>
        </p:txBody>
      </p:sp>
      <p:sp>
        <p:nvSpPr>
          <p:cNvPr id="9" name="Овал 8"/>
          <p:cNvSpPr/>
          <p:nvPr/>
        </p:nvSpPr>
        <p:spPr>
          <a:xfrm>
            <a:off x="2771800" y="3451312"/>
            <a:ext cx="1944216" cy="187220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755576" y="5589240"/>
            <a:ext cx="2185020" cy="1008112"/>
          </a:xfrm>
          <a:prstGeom prst="wedgeRectCallout">
            <a:avLst>
              <a:gd name="adj1" fmla="val 70188"/>
              <a:gd name="adj2" fmla="val -12171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Структура  и параметры системы </a:t>
            </a:r>
            <a:r>
              <a:rPr lang="ru-RU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ТОиР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, размещение объектов инфраструктуры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49525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9" y="1700808"/>
            <a:ext cx="8058289" cy="4646346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632848" cy="74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Размещение инфраструктуры системы технической эксплуатации.</a:t>
            </a: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Характеристики объектов инфраструктуры</a:t>
            </a: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3063770" y="5509964"/>
            <a:ext cx="3308430" cy="583332"/>
          </a:xfrm>
          <a:prstGeom prst="wedgeRectCallout">
            <a:avLst>
              <a:gd name="adj1" fmla="val -44851"/>
              <a:gd name="adj2" fmla="val -99117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Схема размещения инфраструктуры системы технической эксплуатации</a:t>
            </a: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1835696" y="2132856"/>
            <a:ext cx="3096344" cy="612068"/>
          </a:xfrm>
          <a:prstGeom prst="wedgeRectCallout">
            <a:avLst>
              <a:gd name="adj1" fmla="val 60952"/>
              <a:gd name="adj2" fmla="val 77569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Объекты инфраструктуры системы технической эксплуатации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0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7" y="1721737"/>
            <a:ext cx="7950671" cy="4584294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632848" cy="74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Размещение инфраструктуры системы технической эксплуатации.</a:t>
            </a: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Характеристики объектов инфраструктуры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48779" y="2204864"/>
            <a:ext cx="3990784" cy="1044116"/>
          </a:xfrm>
          <a:prstGeom prst="wedgeRectCallout">
            <a:avLst>
              <a:gd name="adj1" fmla="val 61963"/>
              <a:gd name="adj2" fmla="val 50006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2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Объект инфраструктуры</a:t>
            </a: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Обозначение: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Э-1</a:t>
            </a:r>
          </a:p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1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ТОиР</a:t>
            </a: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Вышестоящий уровень: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ПТОР -1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779912" y="5517232"/>
            <a:ext cx="3983473" cy="1049449"/>
          </a:xfrm>
          <a:prstGeom prst="wedgeRectCallout">
            <a:avLst>
              <a:gd name="adj1" fmla="val -5785"/>
              <a:gd name="adj2" fmla="val -121817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2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Изделия, обслуживаемые Э-1</a:t>
            </a:r>
          </a:p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Тип изделия: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Урал 44202</a:t>
            </a:r>
          </a:p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Количество обслуживаемых изделий :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35</a:t>
            </a:r>
          </a:p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Сценарий эксплуатации: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Сценарий 2</a:t>
            </a:r>
          </a:p>
        </p:txBody>
      </p:sp>
      <p:sp>
        <p:nvSpPr>
          <p:cNvPr id="8" name="Овал 7"/>
          <p:cNvSpPr/>
          <p:nvPr/>
        </p:nvSpPr>
        <p:spPr>
          <a:xfrm>
            <a:off x="5142358" y="3248980"/>
            <a:ext cx="2958034" cy="252028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123495" y="4552553"/>
            <a:ext cx="3408945" cy="28384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228184" y="3573016"/>
            <a:ext cx="0" cy="93610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89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7" y="1725916"/>
            <a:ext cx="7950671" cy="4580115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632848" cy="74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Размещение инфраструктуры системы технической эксплуатации.</a:t>
            </a: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Характеристики объектов инфраструктуры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977677" y="1916832"/>
            <a:ext cx="2592288" cy="1152128"/>
          </a:xfrm>
          <a:prstGeom prst="wedgeRectCallout">
            <a:avLst>
              <a:gd name="adj1" fmla="val 104211"/>
              <a:gd name="adj2" fmla="val 34287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200" b="1" u="sng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Объект инфраструктуры</a:t>
            </a: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Обозначение: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ПТОР -1</a:t>
            </a:r>
          </a:p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1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ТОиР</a:t>
            </a: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Вышестоящий уровень: </a:t>
            </a:r>
            <a:r>
              <a:rPr lang="ru-RU" sz="12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СЦ</a:t>
            </a:r>
          </a:p>
        </p:txBody>
      </p:sp>
      <p:sp>
        <p:nvSpPr>
          <p:cNvPr id="8" name="Овал 7"/>
          <p:cNvSpPr/>
          <p:nvPr/>
        </p:nvSpPr>
        <p:spPr>
          <a:xfrm>
            <a:off x="5084440" y="2816932"/>
            <a:ext cx="3087960" cy="252028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228184" y="3199953"/>
            <a:ext cx="0" cy="1597199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4860032" y="4981711"/>
            <a:ext cx="3528392" cy="1376858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97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1721737"/>
            <a:ext cx="7956376" cy="4587583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632848" cy="74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Размещение инфраструктуры системы технической эксплуатации.</a:t>
            </a:r>
          </a:p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Характеристики объектов инфраструктуры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16</a:t>
            </a:fld>
            <a:endParaRPr lang="ru-RU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732240" y="3429000"/>
            <a:ext cx="0" cy="1224136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ая выноска 17"/>
          <p:cNvSpPr/>
          <p:nvPr/>
        </p:nvSpPr>
        <p:spPr>
          <a:xfrm>
            <a:off x="323528" y="1628801"/>
            <a:ext cx="4608512" cy="2304256"/>
          </a:xfrm>
          <a:prstGeom prst="wedgeRectCallout">
            <a:avLst>
              <a:gd name="adj1" fmla="val 53097"/>
              <a:gd name="adj2" fmla="val 19922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Наименование: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Сервисный центр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Обозначение: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СЦ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1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ТОиР</a:t>
            </a: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Вышестоящий уровень: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Завод-изготовитель автомобиля УРАЛ 44202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Расстояние до вышестоящего уровня: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1 200 км</a:t>
            </a:r>
          </a:p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Способ транспортировки: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Автомобильный транспорт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Стоимость тонно-километра транспортировки КИ: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 руб.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Периодичность пополнения запасов с вышестоящего уровня 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 дней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5129808" y="4797152"/>
            <a:ext cx="3474640" cy="144016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156448" y="3140968"/>
            <a:ext cx="3087960" cy="252028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96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383311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Mercury LCM</a:t>
            </a: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- 2017</a:t>
            </a:r>
          </a:p>
        </p:txBody>
      </p:sp>
      <p:sp>
        <p:nvSpPr>
          <p:cNvPr id="9" name="Овал 8"/>
          <p:cNvSpPr/>
          <p:nvPr/>
        </p:nvSpPr>
        <p:spPr>
          <a:xfrm>
            <a:off x="2771800" y="1895252"/>
            <a:ext cx="1944216" cy="187220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07504" y="5517232"/>
            <a:ext cx="3024336" cy="1008112"/>
          </a:xfrm>
          <a:prstGeom prst="wedgeRectCallout">
            <a:avLst>
              <a:gd name="adj1" fmla="val 68734"/>
              <a:gd name="adj2" fmla="val -24139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Выбор методов восстановления СЧ изделия  и распределение работ по уровням </a:t>
            </a:r>
            <a:r>
              <a:rPr lang="ru-RU" sz="14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ТОиР</a:t>
            </a:r>
            <a:endParaRPr lang="ru-RU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8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1840018"/>
            <a:ext cx="7452320" cy="4397294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1547664" y="1916832"/>
            <a:ext cx="3888432" cy="792088"/>
          </a:xfrm>
          <a:prstGeom prst="wedgeRectCallout">
            <a:avLst>
              <a:gd name="adj1" fmla="val 36801"/>
              <a:gd name="adj2" fmla="val 87355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Объект восстановления: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Раздаточная коробка</a:t>
            </a:r>
          </a:p>
          <a:p>
            <a:pPr algn="ctr"/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Метод восстановления: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Замена</a:t>
            </a: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1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ТОиР</a:t>
            </a: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1115616" y="5060076"/>
            <a:ext cx="4014192" cy="792088"/>
          </a:xfrm>
          <a:prstGeom prst="wedgeRectCallout">
            <a:avLst>
              <a:gd name="adj1" fmla="val 69880"/>
              <a:gd name="adj2" fmla="val -135178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Объект восстановления: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Раздаточная коробка</a:t>
            </a:r>
          </a:p>
          <a:p>
            <a:pPr algn="ctr"/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Метод восстановления: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Восстановление</a:t>
            </a:r>
          </a:p>
          <a:p>
            <a:pPr algn="ctr"/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Уровень </a:t>
            </a:r>
            <a:r>
              <a:rPr lang="ru-RU" sz="1200" b="1" dirty="0" err="1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ТОиР</a:t>
            </a: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980728"/>
            <a:ext cx="7632848" cy="74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Выбор объекта восстановления и метода восстановления: замена, регулировка, восстановительные работы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094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07798"/>
            <a:ext cx="8154994" cy="4097305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1124744"/>
            <a:ext cx="7632848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Изменение метода восстановления и уровня </a:t>
            </a:r>
            <a:r>
              <a:rPr lang="ru-RU" sz="14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ТОиР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, на котором выполняется работа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004048" y="3140968"/>
            <a:ext cx="648072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732240" y="3140968"/>
            <a:ext cx="648072" cy="0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26" y="1772816"/>
            <a:ext cx="8210387" cy="4125136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6005983" y="3573016"/>
            <a:ext cx="2022401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06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"/>
            <a:ext cx="9144000" cy="6858332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33000"/>
              </a:schemeClr>
            </a:glo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10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1840018"/>
            <a:ext cx="7452320" cy="4397294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980728"/>
            <a:ext cx="7632848" cy="74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Выбор объекта восстановления и метода восстановления: замена, регулировка, восстановительные работы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9031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383311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Mercury LCM</a:t>
            </a: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- 2017</a:t>
            </a:r>
          </a:p>
        </p:txBody>
      </p:sp>
      <p:sp>
        <p:nvSpPr>
          <p:cNvPr id="9" name="Овал 8"/>
          <p:cNvSpPr/>
          <p:nvPr/>
        </p:nvSpPr>
        <p:spPr>
          <a:xfrm>
            <a:off x="4310472" y="1968086"/>
            <a:ext cx="1944216" cy="187220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948264" y="691746"/>
            <a:ext cx="2185020" cy="1008112"/>
          </a:xfrm>
          <a:prstGeom prst="wedgeRectCallout">
            <a:avLst>
              <a:gd name="adj1" fmla="val -100113"/>
              <a:gd name="adj2" fmla="val 137805"/>
            </a:avLst>
          </a:prstGeom>
          <a:solidFill>
            <a:schemeClr val="accent2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Структура  и параметры системы МТО</a:t>
            </a:r>
          </a:p>
        </p:txBody>
      </p:sp>
    </p:spTree>
    <p:extLst>
      <p:ext uri="{BB962C8B-B14F-4D97-AF65-F5344CB8AC3E}">
        <p14:creationId xmlns:p14="http://schemas.microsoft.com/office/powerpoint/2010/main" val="498792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71795"/>
            <a:ext cx="8136904" cy="469167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980728"/>
            <a:ext cx="7632848" cy="74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Предметы снабжения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458444" y="1986879"/>
            <a:ext cx="4334408" cy="2810273"/>
          </a:xfrm>
          <a:prstGeom prst="wedgeRectCallout">
            <a:avLst>
              <a:gd name="adj1" fmla="val -65761"/>
              <a:gd name="adj2" fmla="val 82471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Наименование: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Двигатель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Обозначение: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ЯМЗ-53642.10</a:t>
            </a:r>
          </a:p>
          <a:p>
            <a:pPr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Поставщик: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ПАО «Автодизель»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Расстояние до поставщика: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1000 км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Рекомендуется в качестве запчасти: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Цена: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780000руб.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Ремонтопригодность: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Стоимость хранения: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1000 руб. в год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Масса: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 кг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Способ транспортировки: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Автомобильный транспорт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Стоимость тонно-километра: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 руб.</a:t>
            </a: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41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69537"/>
            <a:ext cx="8136904" cy="4691674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980728"/>
            <a:ext cx="7632848" cy="74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Предметы снабжения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458444" y="1986880"/>
            <a:ext cx="4218012" cy="1802160"/>
          </a:xfrm>
          <a:prstGeom prst="wedgeRectCallout">
            <a:avLst>
              <a:gd name="adj1" fmla="val -65506"/>
              <a:gd name="adj2" fmla="val 57572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Наименование: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Сцепление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Обозначение:  </a:t>
            </a:r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ZF-Sachs MFZ-430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Рекомендуется в качестве запчасти: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Цена:  </a:t>
            </a:r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34 400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руб.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Ремонтопригодность: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Стоимость хранения:  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1000 руб. в год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Масса: </a:t>
            </a:r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36</a:t>
            </a:r>
            <a:r>
              <a:rPr lang="ru-RU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кг</a:t>
            </a:r>
            <a:endParaRPr lang="ru-RU" dirty="0"/>
          </a:p>
        </p:txBody>
      </p:sp>
      <p:sp>
        <p:nvSpPr>
          <p:cNvPr id="12" name="Содержимое 6"/>
          <p:cNvSpPr txBox="1">
            <a:spLocks/>
          </p:cNvSpPr>
          <p:nvPr/>
        </p:nvSpPr>
        <p:spPr>
          <a:xfrm>
            <a:off x="4458444" y="2058888"/>
            <a:ext cx="4218012" cy="187416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7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0" y="1725916"/>
            <a:ext cx="8028384" cy="46291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64" y="3068960"/>
            <a:ext cx="4716016" cy="1706365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5576" y="980728"/>
            <a:ext cx="7632848" cy="74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Дополнительные параметры для расчета МТО</a:t>
            </a: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827584" y="4391542"/>
            <a:ext cx="5525458" cy="1341714"/>
          </a:xfrm>
          <a:prstGeom prst="wedgeRectCallout">
            <a:avLst>
              <a:gd name="adj1" fmla="val 37708"/>
              <a:gd name="adj2" fmla="val -92911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одержимое 6"/>
          <p:cNvSpPr txBox="1">
            <a:spLocks/>
          </p:cNvSpPr>
          <p:nvPr/>
        </p:nvSpPr>
        <p:spPr>
          <a:xfrm>
            <a:off x="827584" y="4391541"/>
            <a:ext cx="5669474" cy="134171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Модель пополнения запасов: </a:t>
            </a:r>
          </a:p>
          <a:p>
            <a:pPr lvl="0">
              <a:spcBef>
                <a:spcPct val="20000"/>
              </a:spcBef>
            </a:pPr>
            <a:r>
              <a:rPr lang="ru-RU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Ремонтопригодные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- непрерывная, неремонтопригодные  - периодическая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Периодичность пополнения запасов: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 дней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Уровень неснижаемого запаса: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68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383311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Mercury LCM</a:t>
            </a: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- 2017</a:t>
            </a:r>
          </a:p>
        </p:txBody>
      </p:sp>
      <p:sp>
        <p:nvSpPr>
          <p:cNvPr id="9" name="Овал 8"/>
          <p:cNvSpPr/>
          <p:nvPr/>
        </p:nvSpPr>
        <p:spPr>
          <a:xfrm>
            <a:off x="4211960" y="3483682"/>
            <a:ext cx="1944216" cy="187220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691680" y="5587305"/>
            <a:ext cx="2185020" cy="1008112"/>
          </a:xfrm>
          <a:prstGeom prst="wedgeRectCallout">
            <a:avLst>
              <a:gd name="adj1" fmla="val 70188"/>
              <a:gd name="adj2" fmla="val -12171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Оценка производственно-технологических мощностей</a:t>
            </a:r>
          </a:p>
        </p:txBody>
      </p:sp>
    </p:spTree>
    <p:extLst>
      <p:ext uri="{BB962C8B-B14F-4D97-AF65-F5344CB8AC3E}">
        <p14:creationId xmlns:p14="http://schemas.microsoft.com/office/powerpoint/2010/main" val="2865368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8" y="1639581"/>
            <a:ext cx="8145898" cy="4741747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124744"/>
            <a:ext cx="7632848" cy="37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Оценка производственно-технологических мощностей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691680" y="4509120"/>
            <a:ext cx="6552727" cy="1440160"/>
          </a:xfrm>
          <a:prstGeom prst="wedgeRectCallout">
            <a:avLst>
              <a:gd name="adj1" fmla="val 44888"/>
              <a:gd name="adj2" fmla="val -153423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91" y="4664182"/>
            <a:ext cx="6354453" cy="115647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228184" y="4915085"/>
            <a:ext cx="576064" cy="746163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073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58" y="1639581"/>
            <a:ext cx="8145898" cy="4741747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7584" y="1124744"/>
            <a:ext cx="7632848" cy="37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Оценка производственно-технологических мощностей</a:t>
            </a: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1691680" y="4509120"/>
            <a:ext cx="6552727" cy="1440160"/>
          </a:xfrm>
          <a:prstGeom prst="wedgeRectCallout">
            <a:avLst>
              <a:gd name="adj1" fmla="val 44888"/>
              <a:gd name="adj2" fmla="val -153423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91" y="4664182"/>
            <a:ext cx="6354453" cy="115647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228184" y="4915085"/>
            <a:ext cx="576064" cy="746163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71599" y="2463819"/>
            <a:ext cx="2982391" cy="1479343"/>
          </a:xfrm>
          <a:prstGeom prst="rect">
            <a:avLst/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63" y="2492896"/>
            <a:ext cx="2952328" cy="145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189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7" y="1725917"/>
            <a:ext cx="7950671" cy="4580114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632848" cy="74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Финансовые затраты на создание и поддержку инфраструктуры системы технической эксплуатации</a:t>
            </a:r>
          </a:p>
        </p:txBody>
      </p:sp>
      <p:sp>
        <p:nvSpPr>
          <p:cNvPr id="8" name="Овал 7"/>
          <p:cNvSpPr/>
          <p:nvPr/>
        </p:nvSpPr>
        <p:spPr>
          <a:xfrm>
            <a:off x="5220072" y="3068960"/>
            <a:ext cx="3024336" cy="36004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558397" y="3171338"/>
            <a:ext cx="4061575" cy="1044116"/>
          </a:xfrm>
          <a:prstGeom prst="wedgeRectCallout">
            <a:avLst>
              <a:gd name="adj1" fmla="val 58030"/>
              <a:gd name="adj2" fmla="val 67937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Затраты на создание и поддержку СЦ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6660232" y="3578650"/>
            <a:ext cx="0" cy="42641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788024" y="4149080"/>
            <a:ext cx="3816424" cy="1800200"/>
          </a:xfrm>
          <a:prstGeom prst="ellipse">
            <a:avLst/>
          </a:prstGeom>
          <a:noFill/>
          <a:ln w="158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112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44624"/>
            <a:ext cx="9144000" cy="6813376"/>
            <a:chOff x="0" y="44624"/>
            <a:chExt cx="9144000" cy="6813376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624"/>
              <a:ext cx="9144000" cy="6813376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979712" y="1383311"/>
              <a:ext cx="46805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Mercury LCM</a:t>
              </a:r>
              <a:r>
                <a:rPr lang="ru-RU" sz="32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- 2017</a:t>
              </a:r>
            </a:p>
          </p:txBody>
        </p:sp>
      </p:grpSp>
      <p:sp>
        <p:nvSpPr>
          <p:cNvPr id="9" name="Овал 8"/>
          <p:cNvSpPr/>
          <p:nvPr/>
        </p:nvSpPr>
        <p:spPr>
          <a:xfrm>
            <a:off x="5796136" y="2636912"/>
            <a:ext cx="1944216" cy="187220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6948264" y="691746"/>
            <a:ext cx="2185020" cy="1008112"/>
          </a:xfrm>
          <a:prstGeom prst="wedgeRectCallout">
            <a:avLst>
              <a:gd name="adj1" fmla="val -47221"/>
              <a:gd name="adj2" fmla="val 164260"/>
            </a:avLst>
          </a:prstGeom>
          <a:solidFill>
            <a:srgbClr val="92D05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Проведение моделирования, анализ и интерпретация результатов расчетов</a:t>
            </a:r>
          </a:p>
        </p:txBody>
      </p:sp>
    </p:spTree>
    <p:extLst>
      <p:ext uri="{BB962C8B-B14F-4D97-AF65-F5344CB8AC3E}">
        <p14:creationId xmlns:p14="http://schemas.microsoft.com/office/powerpoint/2010/main" val="2480779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2"/>
            <a:ext cx="9144000" cy="6858332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33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1196752"/>
            <a:ext cx="7488832" cy="4680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 создания интегрированной модели СТЭ автомобиля «Урал» и проведение анализа достигаемого уровня готовности парка и затрат на </a:t>
            </a:r>
            <a:r>
              <a:rPr lang="ru-RU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ТЭ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311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90" y="1752225"/>
            <a:ext cx="8028384" cy="462910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7" y="2844079"/>
            <a:ext cx="8045034" cy="3154736"/>
          </a:xfrm>
          <a:prstGeom prst="rect">
            <a:avLst/>
          </a:prstGeom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576" y="980728"/>
            <a:ext cx="7632848" cy="745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Параметры расчета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96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8756CF9-B032-489B-B268-8B10D7036442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7543" y="692696"/>
            <a:ext cx="8529711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2925">
              <a:spcAft>
                <a:spcPts val="1200"/>
              </a:spcAft>
            </a:pPr>
            <a:r>
              <a:rPr lang="ru-RU" sz="2800" b="1" dirty="0"/>
              <a:t>Суть и содержание моделирования:</a:t>
            </a:r>
          </a:p>
          <a:p>
            <a:pPr marL="342900" indent="-342900">
              <a:buAutoNum type="arabicPeriod"/>
            </a:pPr>
            <a:r>
              <a:rPr lang="ru-RU" dirty="0"/>
              <a:t>Моделируются планируемые и предполагаемые события </a:t>
            </a:r>
          </a:p>
          <a:p>
            <a:r>
              <a:rPr lang="ru-RU" dirty="0"/>
              <a:t>      в ходе заданного периода времени: </a:t>
            </a:r>
          </a:p>
          <a:p>
            <a:pPr marL="542925" lvl="1" indent="-180975">
              <a:buFontTx/>
              <a:buChar char="-"/>
            </a:pPr>
            <a:r>
              <a:rPr lang="ru-RU" dirty="0"/>
              <a:t>применение изделия по назначению, плановое ТО, плановые замены и ремонты (по ресурсу)</a:t>
            </a:r>
            <a:r>
              <a:rPr lang="en-US" dirty="0"/>
              <a:t> </a:t>
            </a:r>
            <a:r>
              <a:rPr lang="ru-RU" dirty="0"/>
              <a:t>в т.ч. с передачей узлов между уровнями </a:t>
            </a:r>
            <a:r>
              <a:rPr lang="ru-RU" dirty="0" err="1"/>
              <a:t>ТОиР</a:t>
            </a:r>
            <a:r>
              <a:rPr lang="ru-RU" dirty="0"/>
              <a:t>; </a:t>
            </a:r>
            <a:endParaRPr lang="en-US" dirty="0"/>
          </a:p>
          <a:p>
            <a:pPr marL="542925" lvl="1" indent="-180975">
              <a:buFontTx/>
              <a:buChar char="-"/>
            </a:pPr>
            <a:r>
              <a:rPr lang="ru-RU" dirty="0"/>
              <a:t>отказы и их устранение</a:t>
            </a:r>
            <a:r>
              <a:rPr lang="en-US" dirty="0"/>
              <a:t> </a:t>
            </a:r>
            <a:r>
              <a:rPr lang="ru-RU" dirty="0"/>
              <a:t>узлов и агрегатов </a:t>
            </a:r>
            <a:r>
              <a:rPr lang="en-US" dirty="0"/>
              <a:t>(</a:t>
            </a:r>
            <a:r>
              <a:rPr lang="ru-RU" dirty="0"/>
              <a:t>на основе данных об их надежности); </a:t>
            </a:r>
          </a:p>
          <a:p>
            <a:pPr marL="542925" lvl="1" indent="-180975">
              <a:buFontTx/>
              <a:buChar char="-"/>
            </a:pPr>
            <a:r>
              <a:rPr lang="ru-RU" dirty="0"/>
              <a:t>приобретение и потребление средств МТО, с передачей их с верхних уровней на нижние в соответствии с заданной моделью управления запасами, с использованием разных видов транспорта;</a:t>
            </a:r>
          </a:p>
          <a:p>
            <a:pPr marL="342900" indent="-342900">
              <a:buAutoNum type="arabicPeriod" startAt="2"/>
            </a:pPr>
            <a:r>
              <a:rPr lang="ru-RU" dirty="0"/>
              <a:t>Рассчитываются объемы начальных  и текущих запасов (в т.ч. оборотных фондов </a:t>
            </a:r>
            <a:r>
              <a:rPr lang="ru-RU" dirty="0" err="1"/>
              <a:t>ремонтопригодных</a:t>
            </a:r>
            <a:r>
              <a:rPr lang="ru-RU" dirty="0"/>
              <a:t> агрегатов и узлов) обеспечивающих заданный К</a:t>
            </a:r>
            <a:r>
              <a:rPr lang="ru-RU" sz="1400" dirty="0"/>
              <a:t>г </a:t>
            </a:r>
            <a:r>
              <a:rPr lang="ru-RU" sz="1400" dirty="0" err="1"/>
              <a:t>зип</a:t>
            </a:r>
            <a:r>
              <a:rPr lang="ru-RU" dirty="0"/>
              <a:t>.</a:t>
            </a:r>
          </a:p>
          <a:p>
            <a:pPr marL="342900" indent="-342900">
              <a:buAutoNum type="arabicPeriod" startAt="2"/>
            </a:pPr>
            <a:r>
              <a:rPr lang="ru-RU" dirty="0"/>
              <a:t>Перечисленные задачи решаются в их взаимосвязи, из множества возможных решений выбирается одно, при котором достигается заданный </a:t>
            </a:r>
            <a:r>
              <a:rPr lang="ru-RU" dirty="0" err="1"/>
              <a:t>К</a:t>
            </a:r>
            <a:r>
              <a:rPr lang="ru-RU" sz="1400" dirty="0" err="1"/>
              <a:t>эг</a:t>
            </a:r>
            <a:r>
              <a:rPr lang="ru-RU" dirty="0"/>
              <a:t> при минимуме затрат. </a:t>
            </a:r>
          </a:p>
          <a:p>
            <a:pPr marL="342900" indent="-342900">
              <a:buAutoNum type="arabicPeriod" startAt="2"/>
            </a:pPr>
            <a:r>
              <a:rPr lang="ru-RU" dirty="0"/>
              <a:t>Цикл повторяется для следующего значения Кг </a:t>
            </a:r>
            <a:r>
              <a:rPr lang="ru-RU" dirty="0" err="1"/>
              <a:t>зип</a:t>
            </a:r>
            <a:r>
              <a:rPr lang="ru-RU" dirty="0"/>
              <a:t> (Кг </a:t>
            </a:r>
            <a:r>
              <a:rPr lang="ru-RU" dirty="0" err="1"/>
              <a:t>мто</a:t>
            </a:r>
            <a:r>
              <a:rPr lang="ru-RU" dirty="0"/>
              <a:t>): </a:t>
            </a:r>
          </a:p>
          <a:p>
            <a:r>
              <a:rPr lang="ru-RU" dirty="0"/>
              <a:t>	Кг </a:t>
            </a:r>
            <a:r>
              <a:rPr lang="ru-RU" dirty="0" err="1"/>
              <a:t>мто</a:t>
            </a:r>
            <a:r>
              <a:rPr lang="ru-RU" dirty="0"/>
              <a:t> = </a:t>
            </a:r>
            <a:r>
              <a:rPr lang="de-DE" dirty="0" err="1"/>
              <a:t>var</a:t>
            </a:r>
            <a:r>
              <a:rPr lang="de-DE" dirty="0"/>
              <a:t> </a:t>
            </a:r>
            <a:r>
              <a:rPr lang="en-US" dirty="0"/>
              <a:t>{</a:t>
            </a:r>
            <a:r>
              <a:rPr lang="ru-RU" dirty="0"/>
              <a:t>0,8…0,9</a:t>
            </a:r>
            <a:r>
              <a:rPr lang="de-DE" dirty="0"/>
              <a:t>}</a:t>
            </a:r>
            <a:r>
              <a:rPr lang="ru-RU" dirty="0"/>
              <a:t>; Кг =</a:t>
            </a:r>
            <a:r>
              <a:rPr lang="de-DE" dirty="0" err="1"/>
              <a:t>const</a:t>
            </a:r>
            <a:r>
              <a:rPr lang="ru-RU" dirty="0"/>
              <a:t>, </a:t>
            </a:r>
            <a:r>
              <a:rPr lang="ru-RU" dirty="0" err="1"/>
              <a:t>Кпп</a:t>
            </a:r>
            <a:r>
              <a:rPr lang="ru-RU" dirty="0"/>
              <a:t> </a:t>
            </a:r>
            <a:r>
              <a:rPr lang="en-US" dirty="0"/>
              <a:t>= </a:t>
            </a:r>
            <a:r>
              <a:rPr lang="en-US" dirty="0" err="1"/>
              <a:t>const</a:t>
            </a:r>
            <a:r>
              <a:rPr lang="ru-RU" dirty="0"/>
              <a:t>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7020272" y="188640"/>
            <a:ext cx="1652127" cy="1224136"/>
            <a:chOff x="6880313" y="5110281"/>
            <a:chExt cx="1763688" cy="134076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0313" y="5110281"/>
              <a:ext cx="1763688" cy="1340768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283285" y="5301208"/>
              <a:ext cx="902775" cy="1538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Mercury LCM</a:t>
              </a:r>
              <a:r>
                <a:rPr lang="ru-RU" sz="4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 - 2017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959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03" y="1484784"/>
            <a:ext cx="8344036" cy="444069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34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4645"/>
            <a:ext cx="8120366" cy="480664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0623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3758"/>
            <a:ext cx="8120366" cy="480664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13744" y="3377009"/>
            <a:ext cx="648072" cy="31509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021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32" y="726555"/>
            <a:ext cx="4086200" cy="2414413"/>
          </a:xfrm>
          <a:prstGeom prst="rect">
            <a:avLst/>
          </a:prstGeom>
        </p:spPr>
      </p:pic>
      <p:sp>
        <p:nvSpPr>
          <p:cNvPr id="6" name="Прямоугольная выноска 5"/>
          <p:cNvSpPr/>
          <p:nvPr/>
        </p:nvSpPr>
        <p:spPr>
          <a:xfrm>
            <a:off x="425010" y="2636912"/>
            <a:ext cx="8445394" cy="3682330"/>
          </a:xfrm>
          <a:prstGeom prst="wedgeRectCallout">
            <a:avLst>
              <a:gd name="adj1" fmla="val -611"/>
              <a:gd name="adj2" fmla="val -65152"/>
            </a:avLst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0" y="2724334"/>
            <a:ext cx="8338492" cy="354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860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0" y="1193757"/>
            <a:ext cx="8120366" cy="480664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292080" y="3377009"/>
            <a:ext cx="648072" cy="31509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690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851" y="910352"/>
            <a:ext cx="4983589" cy="2950696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419466" y="2636912"/>
            <a:ext cx="6384782" cy="3682330"/>
          </a:xfrm>
          <a:prstGeom prst="wedgeRectCallout">
            <a:avLst>
              <a:gd name="adj1" fmla="val 47211"/>
              <a:gd name="adj2" fmla="val -58168"/>
            </a:avLst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41" y="2749505"/>
            <a:ext cx="5247619" cy="3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399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4645"/>
            <a:ext cx="8120366" cy="480664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844792" y="4122022"/>
            <a:ext cx="648072" cy="315090"/>
          </a:xfrm>
          <a:prstGeom prst="ellipse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5908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80728"/>
            <a:ext cx="4086200" cy="2418722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187624" y="3284984"/>
            <a:ext cx="6984776" cy="3168352"/>
          </a:xfrm>
          <a:prstGeom prst="wedgeRectCallout">
            <a:avLst>
              <a:gd name="adj1" fmla="val 26326"/>
              <a:gd name="adj2" fmla="val -66038"/>
            </a:avLst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56992"/>
            <a:ext cx="6696744" cy="303153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79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13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383311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Mercury LCM</a:t>
            </a: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- 2017</a:t>
            </a:r>
          </a:p>
        </p:txBody>
      </p:sp>
    </p:spTree>
    <p:extLst>
      <p:ext uri="{BB962C8B-B14F-4D97-AF65-F5344CB8AC3E}">
        <p14:creationId xmlns:p14="http://schemas.microsoft.com/office/powerpoint/2010/main" val="2412444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8220" y="1105227"/>
            <a:ext cx="7632848" cy="3725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Окупаемость затрат на техническую эксплуатацию парка автомобилей Урал 44202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3" y="2060848"/>
            <a:ext cx="8220782" cy="356820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183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8756CF9-B032-489B-B268-8B10D7036442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836712"/>
            <a:ext cx="763284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/>
          </a:p>
          <a:p>
            <a:pPr>
              <a:spcBef>
                <a:spcPts val="600"/>
              </a:spcBef>
            </a:pPr>
            <a:r>
              <a:rPr lang="ru-RU" sz="3200" b="1" dirty="0"/>
              <a:t>Продолжение </a:t>
            </a:r>
            <a:r>
              <a:rPr lang="en-US" sz="3200" b="1" dirty="0"/>
              <a:t> </a:t>
            </a:r>
            <a:r>
              <a:rPr lang="ru-RU" sz="3200" b="1" dirty="0"/>
              <a:t>моделирования:</a:t>
            </a:r>
          </a:p>
          <a:p>
            <a:pPr>
              <a:spcBef>
                <a:spcPts val="600"/>
              </a:spcBef>
            </a:pPr>
            <a:r>
              <a:rPr lang="ru-RU" dirty="0"/>
              <a:t>На последующих этапах моделирования возможно провести исследование внутренних параметров модели в части из влияния на результаты (готовность, затраты)</a:t>
            </a:r>
          </a:p>
          <a:p>
            <a:pPr>
              <a:spcBef>
                <a:spcPts val="1200"/>
              </a:spcBef>
            </a:pPr>
            <a:r>
              <a:rPr lang="ru-RU" dirty="0"/>
              <a:t>Также возможно путем моделирования установить границы областей параметров,  в которых  требуется переход на другую модель организации ТЭ  (другой размер парка, другие законы изменения интенсивности  эксплуатации изделий во времени, другая инфраструктура </a:t>
            </a:r>
            <a:r>
              <a:rPr lang="ru-RU" dirty="0" err="1"/>
              <a:t>ТОиР</a:t>
            </a:r>
            <a:r>
              <a:rPr lang="ru-RU" dirty="0"/>
              <a:t>, другие методы восстановления отказов,  другие модели управления запасами,  другое распределение работ между участниками и т.д.)</a:t>
            </a:r>
          </a:p>
        </p:txBody>
      </p:sp>
    </p:spTree>
    <p:extLst>
      <p:ext uri="{BB962C8B-B14F-4D97-AF65-F5344CB8AC3E}">
        <p14:creationId xmlns:p14="http://schemas.microsoft.com/office/powerpoint/2010/main" val="32682511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28756CF9-B032-489B-B268-8B10D7036442}" type="slidenum">
              <a:rPr lang="ru-RU" smtClean="0"/>
              <a:pPr/>
              <a:t>42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6076" y="2890836"/>
            <a:ext cx="8181705" cy="1261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>
                <a:solidFill>
                  <a:srgbClr val="000099"/>
                </a:solidFill>
                <a:latin typeface="Arial Narrow" pitchFamily="34" charset="0"/>
              </a:rPr>
              <a:t>Спасибо за внимание!</a:t>
            </a:r>
          </a:p>
          <a:p>
            <a:pPr algn="ctr"/>
            <a:endParaRPr lang="en-US" sz="3800" b="1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32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13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383311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Mercury LCM</a:t>
            </a: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- 2017</a:t>
            </a:r>
          </a:p>
        </p:txBody>
      </p:sp>
      <p:sp>
        <p:nvSpPr>
          <p:cNvPr id="9" name="Овал 8"/>
          <p:cNvSpPr/>
          <p:nvPr/>
        </p:nvSpPr>
        <p:spPr>
          <a:xfrm>
            <a:off x="1187624" y="1844824"/>
            <a:ext cx="1944216" cy="187220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54968" y="454517"/>
            <a:ext cx="1924744" cy="864096"/>
          </a:xfrm>
          <a:prstGeom prst="wedgeRectCallout">
            <a:avLst>
              <a:gd name="adj1" fmla="val 59408"/>
              <a:gd name="adj2" fmla="val 153445"/>
            </a:avLst>
          </a:prstGeom>
          <a:solidFill>
            <a:srgbClr val="92D050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Основные исходные данные </a:t>
            </a:r>
            <a:r>
              <a:rPr lang="ru-RU" sz="1400" dirty="0">
                <a:solidFill>
                  <a:schemeClr val="tx1"/>
                </a:solidFill>
                <a:latin typeface="Arial Narrow" panose="020B0606020202030204" pitchFamily="34" charset="0"/>
              </a:rPr>
              <a:t>– </a:t>
            </a:r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результаты АЛП</a:t>
            </a:r>
          </a:p>
        </p:txBody>
      </p:sp>
    </p:spTree>
    <p:extLst>
      <p:ext uri="{BB962C8B-B14F-4D97-AF65-F5344CB8AC3E}">
        <p14:creationId xmlns:p14="http://schemas.microsoft.com/office/powerpoint/2010/main" val="1654158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8" y="1988840"/>
            <a:ext cx="7832332" cy="4452932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grpSp>
        <p:nvGrpSpPr>
          <p:cNvPr id="9" name="Группа 8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755571" y="1124744"/>
            <a:ext cx="7632851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Результаты АЛП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0107" y="2996952"/>
            <a:ext cx="3861303" cy="33843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71108" y="1484784"/>
            <a:ext cx="763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Arial Narrow" panose="020B0606020202030204" pitchFamily="34" charset="0"/>
              </a:rPr>
              <a:t>Логистическая структура изделия </a:t>
            </a:r>
            <a:r>
              <a:rPr lang="ru-RU" sz="1200" dirty="0">
                <a:latin typeface="Arial Narrow" panose="020B0606020202030204" pitchFamily="34" charset="0"/>
              </a:rPr>
              <a:t>– структура изделия, сформированная из функциональных, конструктивных элементов и связей между ними.</a:t>
            </a:r>
            <a:endParaRPr lang="ru-RU" sz="1200" dirty="0"/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355976" y="2060848"/>
            <a:ext cx="4176464" cy="864096"/>
          </a:xfrm>
          <a:prstGeom prst="wedgeRectCallout">
            <a:avLst>
              <a:gd name="adj1" fmla="val -44358"/>
              <a:gd name="adj2" fmla="val 115766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Логистическая структура автомобиля </a:t>
            </a:r>
            <a:b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Урал 44202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1" y="1925145"/>
            <a:ext cx="7838050" cy="4456183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1" y="1124744"/>
            <a:ext cx="7632851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Результаты АЛП</a:t>
            </a: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427984" y="1808820"/>
            <a:ext cx="4063037" cy="4572508"/>
          </a:xfrm>
          <a:prstGeom prst="wedgeRectCallout">
            <a:avLst>
              <a:gd name="adj1" fmla="val -62007"/>
              <a:gd name="adj2" fmla="val 10565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одержимое 6"/>
          <p:cNvSpPr txBox="1">
            <a:spLocks/>
          </p:cNvSpPr>
          <p:nvPr/>
        </p:nvSpPr>
        <p:spPr>
          <a:xfrm>
            <a:off x="4427984" y="1824620"/>
            <a:ext cx="4063037" cy="44847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Наименование: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Раздаточная коробка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Обозначение: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4320ЯМ-1800020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Количество в изделии: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Средняя наработка на отказ: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150 000 км</a:t>
            </a: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Средняя трудоемкость замены (монтажа/демонтажа):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8 часов</a:t>
            </a: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Цена: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159 700 руб.</a:t>
            </a: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Ремонтопригодность: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ДА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Доля стоимости ремонта от цены 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0.3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Продолжительность ремонта (время оборота в ремонте):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30 дней</a:t>
            </a: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Стоимость хранения: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1000 руб. в год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Масса: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320 к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</a:t>
            </a: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1484784"/>
            <a:ext cx="69275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Arial Narrow" panose="020B0606020202030204" pitchFamily="34" charset="0"/>
              </a:rPr>
              <a:t>Свойства составных частей изделия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79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56204"/>
            <a:ext cx="6845843" cy="4308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056204"/>
            <a:ext cx="6845842" cy="4308495"/>
          </a:xfrm>
          <a:prstGeom prst="rect">
            <a:avLst/>
          </a:prstGeom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300" y="71120"/>
            <a:ext cx="937580" cy="722571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1376028" y="19679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</a:rPr>
              <a:t>Технико-экономический анализ системы ТЭ изделий машиностроения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1" y="1124744"/>
            <a:ext cx="7632851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Результаты АЛП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1" y="1484784"/>
            <a:ext cx="7632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Arial Narrow" panose="020B0606020202030204" pitchFamily="34" charset="0"/>
              </a:rPr>
              <a:t>План </a:t>
            </a:r>
            <a:r>
              <a:rPr lang="ru-RU" sz="1200" b="1" dirty="0" err="1">
                <a:latin typeface="Arial Narrow" panose="020B0606020202030204" pitchFamily="34" charset="0"/>
              </a:rPr>
              <a:t>ТОиР</a:t>
            </a:r>
            <a:r>
              <a:rPr lang="ru-RU" sz="1200" b="1" dirty="0">
                <a:latin typeface="Arial Narrow" panose="020B0606020202030204" pitchFamily="34" charset="0"/>
              </a:rPr>
              <a:t> </a:t>
            </a:r>
            <a:r>
              <a:rPr lang="ru-RU" sz="1200" dirty="0">
                <a:latin typeface="Arial Narrow" panose="020B0606020202030204" pitchFamily="34" charset="0"/>
              </a:rPr>
              <a:t>изделия – состав и периодичность работ по техническому обслуживанию и ремонту изделия и его составных частей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1115616" y="0"/>
            <a:ext cx="8028384" cy="793691"/>
            <a:chOff x="1115616" y="0"/>
            <a:chExt cx="8028384" cy="793691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115616" y="0"/>
              <a:ext cx="8028384" cy="7936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376028" y="184090"/>
              <a:ext cx="7767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Технико-экономическое моделирование системы технической эксплуатации</a:t>
              </a:r>
            </a:p>
          </p:txBody>
        </p:sp>
      </p:grpSp>
      <p:cxnSp>
        <p:nvCxnSpPr>
          <p:cNvPr id="44" name="Прямая соединительная линия 43"/>
          <p:cNvCxnSpPr/>
          <p:nvPr/>
        </p:nvCxnSpPr>
        <p:spPr>
          <a:xfrm>
            <a:off x="1384920" y="5517232"/>
            <a:ext cx="714752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66" y="2468688"/>
            <a:ext cx="6156176" cy="3552600"/>
          </a:xfrm>
          <a:prstGeom prst="rect">
            <a:avLst/>
          </a:prstGeom>
        </p:spPr>
      </p:pic>
      <p:sp>
        <p:nvSpPr>
          <p:cNvPr id="45" name="Прямоугольная выноска 44"/>
          <p:cNvSpPr/>
          <p:nvPr/>
        </p:nvSpPr>
        <p:spPr>
          <a:xfrm>
            <a:off x="4644008" y="3463072"/>
            <a:ext cx="4135306" cy="2702232"/>
          </a:xfrm>
          <a:prstGeom prst="wedgeRectCallout">
            <a:avLst>
              <a:gd name="adj1" fmla="val -58223"/>
              <a:gd name="adj2" fmla="val -19983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одержимое 6"/>
          <p:cNvSpPr txBox="1">
            <a:spLocks/>
          </p:cNvSpPr>
          <p:nvPr/>
        </p:nvSpPr>
        <p:spPr>
          <a:xfrm>
            <a:off x="4644008" y="3463072"/>
            <a:ext cx="4135306" cy="248620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Наименование: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Второе техническое обслуживание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Обозначение: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ТО-2</a:t>
            </a: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Вид ТО: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Периодическое ТО</a:t>
            </a: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Периодичность выполнения: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40000 км</a:t>
            </a: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Нормативная трудоемкость: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24 ч/ч</a:t>
            </a:r>
          </a:p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Нормативная продолжительность: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дня</a:t>
            </a: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166" y="2468688"/>
            <a:ext cx="6156176" cy="3552600"/>
          </a:xfrm>
          <a:prstGeom prst="rect">
            <a:avLst/>
          </a:prstGeom>
        </p:spPr>
      </p:pic>
      <p:sp>
        <p:nvSpPr>
          <p:cNvPr id="50" name="Прямоугольная выноска 49"/>
          <p:cNvSpPr/>
          <p:nvPr/>
        </p:nvSpPr>
        <p:spPr>
          <a:xfrm>
            <a:off x="4427984" y="2024844"/>
            <a:ext cx="4218012" cy="972108"/>
          </a:xfrm>
          <a:prstGeom prst="wedgeRectCallout">
            <a:avLst>
              <a:gd name="adj1" fmla="val -39297"/>
              <a:gd name="adj2" fmla="val 79518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одержимое 6"/>
          <p:cNvSpPr txBox="1">
            <a:spLocks/>
          </p:cNvSpPr>
          <p:nvPr/>
        </p:nvSpPr>
        <p:spPr>
          <a:xfrm>
            <a:off x="4427984" y="2096852"/>
            <a:ext cx="4218012" cy="9001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Технологические карты</a:t>
            </a:r>
          </a:p>
          <a:p>
            <a:pPr lvl="0">
              <a:spcBef>
                <a:spcPct val="20000"/>
              </a:spcBef>
            </a:pPr>
            <a:r>
              <a:rPr lang="ru-RU" sz="12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(работы, выполняемые в рамках ТО-2 автомобиля Урал 44202)</a:t>
            </a:r>
            <a:endParaRPr lang="ru-RU" sz="1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68687"/>
            <a:ext cx="6192686" cy="3573669"/>
          </a:xfrm>
          <a:prstGeom prst="rect">
            <a:avLst/>
          </a:prstGeom>
        </p:spPr>
      </p:pic>
      <p:cxnSp>
        <p:nvCxnSpPr>
          <p:cNvPr id="52" name="Прямая соединительная линия 51"/>
          <p:cNvCxnSpPr/>
          <p:nvPr/>
        </p:nvCxnSpPr>
        <p:spPr>
          <a:xfrm>
            <a:off x="1556048" y="3645024"/>
            <a:ext cx="257780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ая выноска 53"/>
          <p:cNvSpPr/>
          <p:nvPr/>
        </p:nvSpPr>
        <p:spPr>
          <a:xfrm>
            <a:off x="4345278" y="4005064"/>
            <a:ext cx="4218012" cy="468052"/>
          </a:xfrm>
          <a:prstGeom prst="wedgeRectCallout">
            <a:avLst>
              <a:gd name="adj1" fmla="val -44587"/>
              <a:gd name="adj2" fmla="val -115446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одержимое 6"/>
          <p:cNvSpPr txBox="1">
            <a:spLocks/>
          </p:cNvSpPr>
          <p:nvPr/>
        </p:nvSpPr>
        <p:spPr>
          <a:xfrm>
            <a:off x="4345278" y="4057285"/>
            <a:ext cx="4218012" cy="3960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Требуемые расходные материалы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68687"/>
            <a:ext cx="6192686" cy="3573669"/>
          </a:xfrm>
          <a:prstGeom prst="rect">
            <a:avLst/>
          </a:prstGeom>
        </p:spPr>
      </p:pic>
      <p:sp>
        <p:nvSpPr>
          <p:cNvPr id="56" name="Прямоугольная выноска 55"/>
          <p:cNvSpPr/>
          <p:nvPr/>
        </p:nvSpPr>
        <p:spPr>
          <a:xfrm>
            <a:off x="3347864" y="4437112"/>
            <a:ext cx="4218012" cy="468052"/>
          </a:xfrm>
          <a:prstGeom prst="wedgeRectCallout">
            <a:avLst>
              <a:gd name="adj1" fmla="val -37361"/>
              <a:gd name="adj2" fmla="val -158182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одержимое 6"/>
          <p:cNvSpPr txBox="1">
            <a:spLocks/>
          </p:cNvSpPr>
          <p:nvPr/>
        </p:nvSpPr>
        <p:spPr>
          <a:xfrm>
            <a:off x="3347864" y="4509120"/>
            <a:ext cx="4218012" cy="324036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Требуемое оборудование и инструменты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68688"/>
            <a:ext cx="6192686" cy="3573670"/>
          </a:xfrm>
          <a:prstGeom prst="rect">
            <a:avLst/>
          </a:prstGeom>
        </p:spPr>
      </p:pic>
      <p:sp>
        <p:nvSpPr>
          <p:cNvPr id="58" name="Прямоугольная выноска 57"/>
          <p:cNvSpPr/>
          <p:nvPr/>
        </p:nvSpPr>
        <p:spPr>
          <a:xfrm>
            <a:off x="1372580" y="4347220"/>
            <a:ext cx="4218012" cy="468052"/>
          </a:xfrm>
          <a:prstGeom prst="wedgeRectCallout">
            <a:avLst>
              <a:gd name="adj1" fmla="val -6876"/>
              <a:gd name="adj2" fmla="val -150042"/>
            </a:avLst>
          </a:prstGeom>
          <a:solidFill>
            <a:srgbClr val="E2FEE7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одержимое 6"/>
          <p:cNvSpPr txBox="1">
            <a:spLocks/>
          </p:cNvSpPr>
          <p:nvPr/>
        </p:nvSpPr>
        <p:spPr>
          <a:xfrm>
            <a:off x="1372580" y="4419228"/>
            <a:ext cx="4218012" cy="3960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ctr">
              <a:spcBef>
                <a:spcPct val="20000"/>
              </a:spcBef>
            </a:pPr>
            <a:r>
              <a:rPr lang="ru-RU" sz="14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Технический персонал</a:t>
            </a:r>
            <a:endParaRPr lang="ru-RU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lvl="0"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FC55-3520-453D-AEB8-CD2AD858A295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08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/>
      <p:bldP spid="46" grpId="1"/>
      <p:bldP spid="50" grpId="0" animBg="1"/>
      <p:bldP spid="50" grpId="1" animBg="1"/>
      <p:bldP spid="51" grpId="0"/>
      <p:bldP spid="51" grpId="1"/>
      <p:bldP spid="54" grpId="0" animBg="1"/>
      <p:bldP spid="54" grpId="1" animBg="1"/>
      <p:bldP spid="55" grpId="0"/>
      <p:bldP spid="55" grpId="1"/>
      <p:bldP spid="56" grpId="0" animBg="1"/>
      <p:bldP spid="57" grpId="0"/>
      <p:bldP spid="58" grpId="0" animBg="1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1383311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Mercury LCM</a:t>
            </a:r>
            <a:r>
              <a:rPr lang="ru-RU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- 2017</a:t>
            </a:r>
          </a:p>
        </p:txBody>
      </p:sp>
      <p:sp>
        <p:nvSpPr>
          <p:cNvPr id="9" name="Овал 8"/>
          <p:cNvSpPr/>
          <p:nvPr/>
        </p:nvSpPr>
        <p:spPr>
          <a:xfrm>
            <a:off x="1187624" y="3356992"/>
            <a:ext cx="1944216" cy="1872208"/>
          </a:xfrm>
          <a:prstGeom prst="ellipse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07504" y="5517232"/>
            <a:ext cx="4824536" cy="1008112"/>
          </a:xfrm>
          <a:prstGeom prst="wedgeRectCallout">
            <a:avLst>
              <a:gd name="adj1" fmla="val -2846"/>
              <a:gd name="adj2" fmla="val -87696"/>
            </a:avLst>
          </a:prstGeom>
          <a:solidFill>
            <a:schemeClr val="accent6">
              <a:lumMod val="75000"/>
            </a:schemeClr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Сценарии эксплуатации изделий: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способы применения изделия по назначению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средняя наработка изделия в год,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перечень видов </a:t>
            </a:r>
            <a:r>
              <a:rPr lang="ru-RU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ТОиР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41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1703</TotalTime>
  <Words>1385</Words>
  <Application>Microsoft Office PowerPoint</Application>
  <PresentationFormat>Экран (4:3)</PresentationFormat>
  <Paragraphs>286</Paragraphs>
  <Slides>42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143</cp:revision>
  <cp:lastPrinted>2018-06-13T12:56:27Z</cp:lastPrinted>
  <dcterms:created xsi:type="dcterms:W3CDTF">2018-04-11T13:15:01Z</dcterms:created>
  <dcterms:modified xsi:type="dcterms:W3CDTF">2018-06-14T07:34:12Z</dcterms:modified>
</cp:coreProperties>
</file>